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94" r:id="rId2"/>
    <p:sldId id="292" r:id="rId3"/>
    <p:sldId id="295" r:id="rId4"/>
    <p:sldId id="290" r:id="rId5"/>
    <p:sldId id="291" r:id="rId6"/>
    <p:sldId id="256" r:id="rId7"/>
    <p:sldId id="257" r:id="rId8"/>
    <p:sldId id="280" r:id="rId9"/>
    <p:sldId id="282" r:id="rId10"/>
    <p:sldId id="28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D0FB1"/>
    <a:srgbClr val="FF3B3B"/>
    <a:srgbClr val="AF119C"/>
    <a:srgbClr val="2B9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31" autoAdjust="0"/>
  </p:normalViewPr>
  <p:slideViewPr>
    <p:cSldViewPr>
      <p:cViewPr varScale="1">
        <p:scale>
          <a:sx n="76" d="100"/>
          <a:sy n="76" d="100"/>
        </p:scale>
        <p:origin x="1746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3026C-1957-46DC-AD8D-CFFEE8E9454A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B4F77-ACCE-43B4-BA2A-8F10180C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6C07B-5FA7-4C0D-9CFB-8094B9B013EA}" type="slidenum">
              <a:rPr lang="zh-CN" altLang="en-US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>
              <a:spcBef>
                <a:spcPct val="0"/>
              </a:spcBef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6" name="Slide Number Placeholder 3"/>
          <p:cNvSpPr txBox="1">
            <a:spLocks noGrp="1"/>
          </p:cNvSpPr>
          <p:nvPr/>
        </p:nvSpPr>
        <p:spPr bwMode="auto">
          <a:xfrm>
            <a:off x="3995063" y="8842706"/>
            <a:ext cx="3056624" cy="46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91" tIns="46746" rIns="93491" bIns="46746"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8D510962-AD3C-4301-BE0E-17F9674686F7}" type="slidenum">
              <a:rPr lang="zh-CN" altLang="en-US" sz="1200">
                <a:latin typeface="Calibri" pitchFamily="34" charset="0"/>
              </a:rPr>
              <a:pPr algn="r" eaLnBrk="1" hangingPunct="1"/>
              <a:t>1</a:t>
            </a:fld>
            <a:endParaRPr lang="en-US" altLang="zh-CN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6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reduce</a:t>
            </a:r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overall cost, we have several…first we need the speed control to keep the rotor at the rated value when wind speed is very high. If the rotor is over-speed, it will cause the over-heat of the generator and make the turbine on fire as shown in the first figure.</a:t>
            </a:r>
          </a:p>
          <a:p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we want the power control, to make sure we capture  the maximum power from wind when wind speed is not that high.</a:t>
            </a:r>
          </a:p>
          <a:p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addition, we can see there are a lot of components failure, the tower may fall and blade may crack. We need to reduce the loads.</a:t>
            </a:r>
          </a:p>
          <a:p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Also, the life of actuators has its limit, changing them too often will increase more costs. So that we need to prolong the actuator life.</a:t>
            </a:r>
          </a:p>
          <a:p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However,…..</a:t>
            </a:r>
            <a:r>
              <a:rPr lang="en-US" sz="800" b="1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quite challenging </a:t>
            </a:r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we realize multiple objectives</a:t>
            </a:r>
          </a:p>
          <a:p>
            <a:r>
              <a:rPr lang="en-US" sz="8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research, we choose MPC to achieve the optimization….</a:t>
            </a:r>
          </a:p>
          <a:p>
            <a:endParaRPr lang="en-US" sz="8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64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yaw control is not involved,</a:t>
            </a:r>
            <a:r>
              <a:rPr lang="en-US" baseline="0" dirty="0"/>
              <a:t> similar to other studies.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92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840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4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C7A1-C8F1-42D3-806D-E53D3AA61F1B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A6B9-9213-4739-8E98-17663F88DC6E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3D52-0B8A-45DC-BF5D-6197EF0BD4AE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5067300" y="6614344"/>
            <a:ext cx="3898900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Dynamics,</a:t>
            </a:r>
            <a:r>
              <a:rPr lang="en-US" altLang="zh-CN" sz="1000" b="1" baseline="0" dirty="0">
                <a:solidFill>
                  <a:schemeClr val="bg1"/>
                </a:solidFill>
                <a:latin typeface="Georgia" pitchFamily="18" charset="0"/>
              </a:rPr>
              <a:t> Sensing, and Controls </a:t>
            </a:r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Laboratory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07225" y="6329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A466926-17EF-4CAC-B717-1CD0EBB509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9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8D4C-A7BD-4108-A732-302740C99FD3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2FC9-54A1-4366-9049-AD7EEF9B326F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D559-5497-4DBA-A0B4-0CA4ECA5F821}" type="datetime1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CEDC-C41E-4210-B192-E13477D3C5BD}" type="datetime1">
              <a:rPr lang="en-US" smtClean="0"/>
              <a:t>7/24/2018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1297-AC2D-46D4-A5DA-874A9E44F5B4}" type="datetime1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0"/>
            <a:ext cx="7696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73DFDB08-CC9F-4A5A-BC64-B236482DDBEC}" type="datetime1">
              <a:rPr lang="en-US" smtClean="0"/>
              <a:t>7/24/2018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0"/>
          <p:cNvSpPr txBox="1">
            <a:spLocks/>
          </p:cNvSpPr>
          <p:nvPr userDrawn="1"/>
        </p:nvSpPr>
        <p:spPr>
          <a:xfrm>
            <a:off x="2286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Dynamics, Sensing, and Controls Laboratory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9461-208F-4651-97A3-B3D32C6FC77F}" type="datetime1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D3EA-BA14-4190-B5F0-4B355981333B}" type="datetime1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A4C6-3F96-46E7-BFC0-69E72903516E}" type="datetime1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3"/>
          <p:cNvGrpSpPr>
            <a:grpSpLocks/>
          </p:cNvGrpSpPr>
          <p:nvPr userDrawn="1"/>
        </p:nvGrpSpPr>
        <p:grpSpPr bwMode="auto">
          <a:xfrm>
            <a:off x="1270000" y="787400"/>
            <a:ext cx="7588250" cy="76200"/>
            <a:chOff x="864" y="624"/>
            <a:chExt cx="4780" cy="48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 flipV="1">
              <a:off x="864" y="624"/>
              <a:ext cx="4751" cy="48"/>
            </a:xfrm>
            <a:prstGeom prst="rect">
              <a:avLst/>
            </a:prstGeom>
            <a:gradFill rotWithShape="1">
              <a:gsLst>
                <a:gs pos="0">
                  <a:srgbClr val="243155"/>
                </a:gs>
                <a:gs pos="100000">
                  <a:srgbClr val="3333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0" tIns="0" rIns="0" bIns="0" anchor="ctr"/>
            <a:lstStyle/>
            <a:p>
              <a:pPr marL="342900" indent="-342900" algn="just">
                <a:defRPr/>
              </a:pPr>
              <a:endParaRPr lang="en-US" altLang="zh-CN" sz="1200" b="1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9" name="AutoShape 25"/>
            <p:cNvSpPr>
              <a:spLocks noChangeArrowheads="1"/>
            </p:cNvSpPr>
            <p:nvPr userDrawn="1"/>
          </p:nvSpPr>
          <p:spPr bwMode="auto">
            <a:xfrm>
              <a:off x="5595" y="624"/>
              <a:ext cx="49" cy="48"/>
            </a:xfrm>
            <a:prstGeom prst="flowChartInputOutpu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" name="Picture 21" descr="uconn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gi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5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 bwMode="auto">
          <a:xfrm>
            <a:off x="1607671" y="25735"/>
            <a:ext cx="6805546" cy="7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300890" y="1611082"/>
            <a:ext cx="8547100" cy="197802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ts val="4000"/>
              </a:lnSpc>
            </a:pPr>
            <a:r>
              <a:rPr lang="en-US" altLang="zh-CN" sz="3200" dirty="0">
                <a:solidFill>
                  <a:srgbClr val="C80000"/>
                </a:solidFill>
              </a:rPr>
              <a:t> Application of Model Predictive Control for Optimal Operation of Wind Turbines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80152" y="3817070"/>
            <a:ext cx="5987424" cy="629589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Yuan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Yuan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, Pei Cao, and </a:t>
            </a:r>
            <a:r>
              <a:rPr lang="en-US" altLang="zh-CN" sz="24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Jiong</a:t>
            </a: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 Tang </a:t>
            </a:r>
          </a:p>
        </p:txBody>
      </p:sp>
      <p:sp>
        <p:nvSpPr>
          <p:cNvPr id="2" name="Rectangle 1"/>
          <p:cNvSpPr/>
          <p:nvPr/>
        </p:nvSpPr>
        <p:spPr>
          <a:xfrm>
            <a:off x="1743740" y="4308229"/>
            <a:ext cx="57628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>
              <a:cs typeface="Arial" pitchFamily="34" charset="0"/>
            </a:endParaRPr>
          </a:p>
          <a:p>
            <a:pPr algn="ctr"/>
            <a:r>
              <a:rPr lang="en-US" sz="2000" dirty="0">
                <a:cs typeface="Arial" pitchFamily="34" charset="0"/>
              </a:rPr>
              <a:t>Mar 27, 2017</a:t>
            </a:r>
            <a:endParaRPr lang="en-US" altLang="zh-CN" sz="2000" dirty="0">
              <a:cs typeface="Arial" pitchFamily="34" charset="0"/>
            </a:endParaRPr>
          </a:p>
          <a:p>
            <a:pPr algn="ctr"/>
            <a:r>
              <a:rPr lang="en-US" sz="2000" dirty="0">
                <a:cs typeface="Arial" pitchFamily="34" charset="0"/>
              </a:rPr>
              <a:t>SPIE Smart Structures NDE Conference 2017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Department of Mechanical Engineering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University of Connecticut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Storrs, CT, USA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067300" y="6614344"/>
            <a:ext cx="3898900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Dynamics, Sensing, and Controls Laboratory</a:t>
            </a:r>
          </a:p>
        </p:txBody>
      </p:sp>
    </p:spTree>
    <p:extLst>
      <p:ext uri="{BB962C8B-B14F-4D97-AF65-F5344CB8AC3E}">
        <p14:creationId xmlns:p14="http://schemas.microsoft.com/office/powerpoint/2010/main" val="180742877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1822572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5" y="4249580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4291437"/>
            <a:ext cx="2843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77515" y="991575"/>
            <a:ext cx="83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Blade and tower fatigue damage equivalent load (DEL) comparison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365" y="4114800"/>
            <a:ext cx="5943600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8165" y="1736725"/>
            <a:ext cx="0" cy="4740275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20705" y="1822572"/>
            <a:ext cx="8907628" cy="2133600"/>
            <a:chOff x="420705" y="1822572"/>
            <a:chExt cx="8907628" cy="2133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5" y="1822572"/>
              <a:ext cx="2843400" cy="2133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6381582" y="1975947"/>
              <a:ext cx="2946751" cy="900775"/>
              <a:chOff x="6347460" y="1806608"/>
              <a:chExt cx="2946751" cy="900775"/>
            </a:xfrm>
          </p:grpSpPr>
          <p:pic>
            <p:nvPicPr>
              <p:cNvPr id="22" name="Picture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8890" y="1860800"/>
                <a:ext cx="419100" cy="18288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6510" y="2139038"/>
                <a:ext cx="411480" cy="21336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7460" y="2492932"/>
                <a:ext cx="434340" cy="12954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755292" y="1806608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Collective control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79611" y="2091829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PID individual control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77990" y="2399606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Robust individual control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365529" y="3441334"/>
            <a:ext cx="2321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</a:t>
            </a:r>
            <a:r>
              <a:rPr lang="en-US" dirty="0" err="1"/>
              <a:t>flapwise</a:t>
            </a:r>
            <a:r>
              <a:rPr lang="en-US" dirty="0"/>
              <a:t>: Robust: -20% of PID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edgewise: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fore-aft: 3%-10% decrease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side-side: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6535" y="139485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(DEL: industrial standard)</a:t>
            </a:r>
          </a:p>
        </p:txBody>
      </p:sp>
    </p:spTree>
    <p:extLst>
      <p:ext uri="{BB962C8B-B14F-4D97-AF65-F5344CB8AC3E}">
        <p14:creationId xmlns:p14="http://schemas.microsoft.com/office/powerpoint/2010/main" val="17160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7835" y="3969627"/>
            <a:ext cx="2286000" cy="31908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39" y="1141685"/>
            <a:ext cx="8330961" cy="14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Energy </a:t>
            </a:r>
          </a:p>
          <a:p>
            <a:pPr marL="64008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Fastest growing renewable energy source in the world: The worldwide wind capacity reached over 400,000 MW by the end of 2015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Low cost &amp; environmentally friendly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5381883" cy="3343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4702000"/>
            <a:ext cx="2658667" cy="1515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907868"/>
            <a:ext cx="2637947" cy="15036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6835" y="2825492"/>
            <a:ext cx="3499689" cy="20812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turbine control loops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torque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Blade pitch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s-ES" sz="2000" dirty="0" err="1">
                <a:latin typeface="+mn-lt"/>
              </a:rPr>
              <a:t>Nacelle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yaw</a:t>
            </a:r>
            <a:r>
              <a:rPr lang="es-ES" sz="2000" dirty="0">
                <a:latin typeface="+mn-lt"/>
              </a:rPr>
              <a:t> control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2462" y="2474257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control animation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3190" y="6267274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control animation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143000" y="-1"/>
            <a:ext cx="8001000" cy="847725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Background: Wind Turbine and Control</a:t>
            </a:r>
          </a:p>
        </p:txBody>
      </p:sp>
    </p:spTree>
    <p:extLst>
      <p:ext uri="{BB962C8B-B14F-4D97-AF65-F5344CB8AC3E}">
        <p14:creationId xmlns:p14="http://schemas.microsoft.com/office/powerpoint/2010/main" val="32142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1202" y="1246552"/>
            <a:ext cx="4255123" cy="2160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Different control goals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Speed control 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Power control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Load reduction on blades, tower and drive-train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Prolong actuator life</a:t>
            </a:r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4586" y="4142720"/>
            <a:ext cx="76339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4512" y="5681798"/>
            <a:ext cx="8022282" cy="8463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marL="0" lvl="3">
              <a:spcBef>
                <a:spcPts val="600"/>
              </a:spcBef>
              <a:spcAft>
                <a:spcPts val="0"/>
              </a:spcAft>
              <a:buSzPct val="75000"/>
            </a:pPr>
            <a:r>
              <a:rPr lang="en-US" sz="2400" dirty="0"/>
              <a:t>Model predictive control: </a:t>
            </a:r>
          </a:p>
          <a:p>
            <a:pPr marL="640080" lvl="3" indent="-342900">
              <a:spcBef>
                <a:spcPts val="600"/>
              </a:spcBef>
              <a:spcAft>
                <a:spcPts val="0"/>
              </a:spcAft>
              <a:buSzPct val="75000"/>
              <a:buFont typeface="Calibri" panose="020F0502020204030204" pitchFamily="34" charset="0"/>
              <a:buChar char="–"/>
            </a:pPr>
            <a:r>
              <a:rPr lang="en-US" sz="2000" dirty="0"/>
              <a:t>Online optimization of multiple control objectives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1121229" y="-1"/>
            <a:ext cx="8022770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Multiple Objectives in Wind Turbines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4512" y="3733435"/>
            <a:ext cx="8022282" cy="1905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Challenges of multiple objectives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Designing individual controllers for each objective is getting more and more complex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Conflicting with each other</a:t>
            </a:r>
          </a:p>
          <a:p>
            <a:pPr marL="640080" lvl="1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We need </a:t>
            </a:r>
            <a:r>
              <a:rPr lang="en-US" sz="2000" b="1" dirty="0"/>
              <a:t>one controller </a:t>
            </a:r>
            <a:r>
              <a:rPr lang="en-US" sz="2000" dirty="0"/>
              <a:t>that can balance all the objectives together</a:t>
            </a:r>
            <a:endParaRPr lang="en-US" sz="2200" b="1" i="1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72707" y="1120641"/>
            <a:ext cx="3185598" cy="2373817"/>
            <a:chOff x="872707" y="987291"/>
            <a:chExt cx="3185598" cy="2373817"/>
          </a:xfrm>
        </p:grpSpPr>
        <p:pic>
          <p:nvPicPr>
            <p:cNvPr id="6" name="Picture 5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0756"/>
            <a:stretch/>
          </p:blipFill>
          <p:spPr>
            <a:xfrm>
              <a:off x="2511608" y="990670"/>
              <a:ext cx="1545336" cy="11521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2" y="2208964"/>
              <a:ext cx="1536192" cy="115214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94" b="21532"/>
            <a:stretch/>
          </p:blipFill>
          <p:spPr>
            <a:xfrm>
              <a:off x="872707" y="987291"/>
              <a:ext cx="1546643" cy="115552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27" b="11056"/>
            <a:stretch/>
          </p:blipFill>
          <p:spPr>
            <a:xfrm>
              <a:off x="2512969" y="2207603"/>
              <a:ext cx="1545336" cy="115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95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Control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9250" y="4886489"/>
            <a:ext cx="611505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Torque control: Standard torque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Pitch control: Model predictive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Yaw control: Not involved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" y="1295400"/>
            <a:ext cx="8403336" cy="3602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5512" y="305888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8959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5234" y="1008782"/>
            <a:ext cx="5410200" cy="5471268"/>
            <a:chOff x="195234" y="1008782"/>
            <a:chExt cx="5410200" cy="54712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1008782"/>
              <a:ext cx="5400675" cy="18002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4679825"/>
              <a:ext cx="5400675" cy="18002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34" y="2837582"/>
              <a:ext cx="5400675" cy="180022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3110" r="3282" b="10633"/>
          <a:stretch/>
        </p:blipFill>
        <p:spPr>
          <a:xfrm>
            <a:off x="128531" y="1281206"/>
            <a:ext cx="5467378" cy="43573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Switching Region Performance</a:t>
            </a:r>
            <a:endParaRPr lang="en-US" altLang="zh-CN" sz="3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1134" y="2209800"/>
            <a:ext cx="3538565" cy="38346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: better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fore-aft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side-side loads: mixed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edgewise loads: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actuator:  reduced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1607" y="1151657"/>
            <a:ext cx="384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 fields:</a:t>
            </a:r>
          </a:p>
          <a:p>
            <a:pPr marL="640080" indent="-342900"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m/s, 12 m/s, 13 m/s </a:t>
            </a:r>
          </a:p>
        </p:txBody>
      </p:sp>
    </p:spTree>
    <p:extLst>
      <p:ext uri="{BB962C8B-B14F-4D97-AF65-F5344CB8AC3E}">
        <p14:creationId xmlns:p14="http://schemas.microsoft.com/office/powerpoint/2010/main" val="3747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2582695"/>
            <a:ext cx="4953000" cy="4191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082750"/>
            <a:ext cx="9144000" cy="15696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Periodic Wind Disturbance Rejection using Robust Individual Control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6547" y="4678195"/>
            <a:ext cx="4534710" cy="2209800"/>
          </a:xfrm>
        </p:spPr>
        <p:txBody>
          <a:bodyPr>
            <a:no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Mar 5, 2018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 of Mechanical Engineering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University of Connecticut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Storrs, CT, USA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271462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"/>
            <a:ext cx="2381250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5900" y="3886200"/>
            <a:ext cx="36576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/>
              <a:t>Yuan </a:t>
            </a:r>
            <a:r>
              <a:rPr lang="en-US" sz="2400" dirty="0" err="1"/>
              <a:t>Yuan</a:t>
            </a:r>
            <a:r>
              <a:rPr lang="en-US" sz="2400" dirty="0"/>
              <a:t>, X. Chen, J. Tang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650155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Photo by NREL</a:t>
            </a:r>
          </a:p>
        </p:txBody>
      </p:sp>
    </p:spTree>
    <p:extLst>
      <p:ext uri="{BB962C8B-B14F-4D97-AF65-F5344CB8AC3E}">
        <p14:creationId xmlns:p14="http://schemas.microsoft.com/office/powerpoint/2010/main" val="8147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Motivation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</a:t>
            </a:r>
            <a:endParaRPr lang="en-US" i="1" baseline="-25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7515" y="1019474"/>
            <a:ext cx="7868653" cy="837711"/>
            <a:chOff x="577515" y="991575"/>
            <a:chExt cx="7868653" cy="837711"/>
          </a:xfrm>
        </p:grpSpPr>
        <p:sp>
          <p:nvSpPr>
            <p:cNvPr id="22" name="TextBox 21"/>
            <p:cNvSpPr txBox="1"/>
            <p:nvPr/>
          </p:nvSpPr>
          <p:spPr>
            <a:xfrm>
              <a:off x="577515" y="991575"/>
              <a:ext cx="78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+mj-lt"/>
                </a:rPr>
                <a:t>Individual pitch control to mitigate periodic loads 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889291" y="162433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25042" y="1429176"/>
              <a:ext cx="4932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Enabled by recent hardware advancements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6590" y="2343090"/>
            <a:ext cx="7890210" cy="4210110"/>
            <a:chOff x="796590" y="2301973"/>
            <a:chExt cx="7890210" cy="421011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71"/>
            <a:stretch/>
          </p:blipFill>
          <p:spPr>
            <a:xfrm>
              <a:off x="6540533" y="3312312"/>
              <a:ext cx="1460467" cy="2132971"/>
            </a:xfrm>
            <a:prstGeom prst="rect">
              <a:avLst/>
            </a:prstGeom>
          </p:spPr>
        </p:pic>
        <p:pic>
          <p:nvPicPr>
            <p:cNvPr id="26" name="Picture 1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226" y="5521483"/>
              <a:ext cx="2218574" cy="41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900005" y="2749242"/>
              <a:ext cx="3639209" cy="1531499"/>
              <a:chOff x="900005" y="2592826"/>
              <a:chExt cx="3639209" cy="153149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90000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29" name="Straight Arrow Connector 28"/>
              <p:cNvCxnSpPr/>
              <p:nvPr/>
            </p:nvCxnSpPr>
            <p:spPr>
              <a:xfrm>
                <a:off x="945482" y="3219450"/>
                <a:ext cx="54022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02619" y="2873250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292787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 flipH="1">
                <a:off x="3880842" y="3219450"/>
                <a:ext cx="4737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880842" y="2880896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96590" y="4464702"/>
              <a:ext cx="1665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upwind turbine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0825" y="44471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downwind turbine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0695" y="2301973"/>
              <a:ext cx="169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Tower shadow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226870" y="4887417"/>
              <a:ext cx="2575152" cy="1624282"/>
              <a:chOff x="4965282" y="4984586"/>
              <a:chExt cx="2575152" cy="1624282"/>
            </a:xfrm>
          </p:grpSpPr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59"/>
              <a:stretch/>
            </p:blipFill>
            <p:spPr bwMode="auto">
              <a:xfrm>
                <a:off x="4965282" y="4984586"/>
                <a:ext cx="2472691" cy="1531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844735" y="6270314"/>
                <a:ext cx="16956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Tower top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149535" y="6163547"/>
                <a:ext cx="152400" cy="2135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: prevailing wind speed at the tip of each blade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684" t="-5660" r="-315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791200" y="2368074"/>
              <a:ext cx="1978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Wind shear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515" y="1780453"/>
            <a:ext cx="616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Tower shadow and wind shear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7583" y="1840468"/>
            <a:ext cx="155436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Periodic loads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3341" y="2348885"/>
            <a:ext cx="3912990" cy="41439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3702" y="2348885"/>
            <a:ext cx="3049298" cy="41380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endCxn id="9" idx="3"/>
          </p:cNvCxnSpPr>
          <p:nvPr/>
        </p:nvCxnSpPr>
        <p:spPr>
          <a:xfrm rot="16200000" flipV="1">
            <a:off x="7702496" y="2044585"/>
            <a:ext cx="317956" cy="279053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" idx="1"/>
          </p:cNvCxnSpPr>
          <p:nvPr/>
        </p:nvCxnSpPr>
        <p:spPr>
          <a:xfrm rot="5400000" flipH="1" flipV="1">
            <a:off x="4655355" y="2059466"/>
            <a:ext cx="1546559" cy="1477897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  <a:effectLst>
            <a:reflection stA="45000" endPos="65000" dist="9525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21" y="2756579"/>
            <a:ext cx="2895600" cy="592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different wind speed at different height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45861" y="1295400"/>
          <a:ext cx="5738455" cy="355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4" imgW="5191091" imgH="3219480" progId="Visio.Drawing.11">
                  <p:embed/>
                </p:oleObj>
              </mc:Choice>
              <mc:Fallback>
                <p:oleObj name="Visio" r:id="rId4" imgW="5191091" imgH="321948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861" y="1295400"/>
                        <a:ext cx="5738455" cy="3557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0229" y="1009571"/>
            <a:ext cx="724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architecture formulation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8674" y="4438650"/>
            <a:ext cx="8696326" cy="2708434"/>
            <a:chOff x="828674" y="4438650"/>
            <a:chExt cx="8696326" cy="2708434"/>
          </a:xfrm>
        </p:grpSpPr>
        <p:sp>
          <p:nvSpPr>
            <p:cNvPr id="7" name="TextBox 6"/>
            <p:cNvSpPr txBox="1"/>
            <p:nvPr/>
          </p:nvSpPr>
          <p:spPr>
            <a:xfrm>
              <a:off x="828674" y="4438650"/>
              <a:ext cx="869632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Collective loop: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Speed and power regulation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GSPI/DOB </a:t>
              </a:r>
              <a:r>
                <a:rPr lang="en-US" sz="2000" baseline="30000" dirty="0"/>
                <a:t>[1]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Individual loop</a:t>
              </a: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Periodic load mitigation and modeling uncertainties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Robust control with weighting function selection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44396" y="4853364"/>
              <a:ext cx="4499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Yuan, Y.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Chen, X., and Tang, J., 2017, "Disturbance Observer-Based Pitch Control of Wind Turbines for Enhanced Speed Regulation," Journal of Dynamic Systems, Measurement, and Control, V139(7), pp. 071006.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53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38200" y="1688708"/>
          <a:ext cx="7092750" cy="411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Visio" r:id="rId3" imgW="8924544" imgH="5169744" progId="Visio.Drawing.11">
                  <p:embed/>
                </p:oleObj>
              </mc:Choice>
              <mc:Fallback>
                <p:oleObj name="Visio" r:id="rId3" imgW="8924544" imgH="5169744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88708"/>
                        <a:ext cx="7092750" cy="4114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7515" y="991575"/>
            <a:ext cx="8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PSD result analysis at multiple frequencies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0" y="1558523"/>
            <a:ext cx="401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18 m/s turbulent wind field excitation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23225"/>
            <a:ext cx="662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Significant 1P, 2P, and 4P peak reduction</a:t>
            </a:r>
          </a:p>
          <a:p>
            <a:endParaRPr lang="en-US" dirty="0"/>
          </a:p>
        </p:txBody>
      </p:sp>
      <p:pic>
        <p:nvPicPr>
          <p:cNvPr id="10" name="Picture 2" descr="D:\ASME2016\wind_fiel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06" y="2058040"/>
            <a:ext cx="3977102" cy="36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681</Words>
  <Application>Microsoft Office PowerPoint</Application>
  <PresentationFormat>On-screen Show (4:3)</PresentationFormat>
  <Paragraphs>125</Paragraphs>
  <Slides>10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宋体</vt:lpstr>
      <vt:lpstr>等线</vt:lpstr>
      <vt:lpstr>Arial</vt:lpstr>
      <vt:lpstr>Calibri</vt:lpstr>
      <vt:lpstr>Cambria Math</vt:lpstr>
      <vt:lpstr>Georgia</vt:lpstr>
      <vt:lpstr>Helvetica</vt:lpstr>
      <vt:lpstr>Times New Roman</vt:lpstr>
      <vt:lpstr>Wingdings</vt:lpstr>
      <vt:lpstr>Office Theme</vt:lpstr>
      <vt:lpstr>Visio</vt:lpstr>
      <vt:lpstr> Application of Model Predictive Control for Optimal Operation of Wind Turbines</vt:lpstr>
      <vt:lpstr>PowerPoint Presentation</vt:lpstr>
      <vt:lpstr>PowerPoint Presentation</vt:lpstr>
      <vt:lpstr>PowerPoint Presentation</vt:lpstr>
      <vt:lpstr>PowerPoint Presentation</vt:lpstr>
      <vt:lpstr>Periodic Wind Disturbance Rejection using Robust Individual Control Strategy</vt:lpstr>
      <vt:lpstr>Motivation1</vt:lpstr>
      <vt:lpstr>Control architecture formulation</vt:lpstr>
      <vt:lpstr>PSD results</vt:lpstr>
      <vt:lpstr>Load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Yuan, Yuan</dc:creator>
  <cp:lastModifiedBy>Yuan Yuan</cp:lastModifiedBy>
  <cp:revision>154</cp:revision>
  <dcterms:created xsi:type="dcterms:W3CDTF">2006-08-16T00:00:00Z</dcterms:created>
  <dcterms:modified xsi:type="dcterms:W3CDTF">2018-07-25T01:29:26Z</dcterms:modified>
</cp:coreProperties>
</file>